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9" r:id="rId5"/>
    <p:sldId id="261" r:id="rId6"/>
    <p:sldId id="266" r:id="rId7"/>
    <p:sldId id="262" r:id="rId8"/>
    <p:sldId id="267" r:id="rId9"/>
    <p:sldId id="265" r:id="rId10"/>
    <p:sldId id="268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160338"/>
            <a:ext cx="8991600" cy="105886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Муниципальное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бюджетное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общеобразовательное учреждение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«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Ромашкинская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средняя общеобразовательная школа»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67200" y="1485900"/>
            <a:ext cx="4343400" cy="152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Горячий завтрак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«Отварные макароны с морковью»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026" name="AutoShape 2" descr="Фон пова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пова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photo_2025-04-17_10-22-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500438"/>
            <a:ext cx="4676858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0" y="1357298"/>
            <a:ext cx="7715272" cy="481490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 Black" pitchFamily="34" charset="0"/>
              </a:rPr>
              <a:t>		</a:t>
            </a: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4800" y="1263492"/>
            <a:ext cx="4195762" cy="22369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algn="ctr">
              <a:lnSpc>
                <a:spcPct val="70000"/>
              </a:lnSpc>
              <a:buClr>
                <a:schemeClr val="accent1"/>
              </a:buClr>
              <a:buSzPct val="76000"/>
            </a:pPr>
            <a:r>
              <a:rPr lang="ru-RU" sz="2000" dirty="0" smtClean="0">
                <a:latin typeface="Bookman Old Style" panose="02050604050505020204" pitchFamily="18" charset="0"/>
              </a:rPr>
              <a:t> 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44232" y="5433976"/>
            <a:ext cx="5553539" cy="8032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algn="ctr">
              <a:lnSpc>
                <a:spcPct val="70000"/>
              </a:lnSpc>
              <a:buClr>
                <a:schemeClr val="accent1"/>
              </a:buClr>
              <a:buSzPct val="76000"/>
              <a:buFont typeface="Wingdings 3"/>
              <a:buNone/>
            </a:pP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0" name="Рисунок 9" descr="photo_2025-04-17_11-12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28604"/>
            <a:ext cx="6072198" cy="2689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photo_2025-04-17_11-12-11 (2).jpg"/>
          <p:cNvPicPr>
            <a:picLocks noChangeAspect="1"/>
          </p:cNvPicPr>
          <p:nvPr/>
        </p:nvPicPr>
        <p:blipFill>
          <a:blip r:embed="rId3"/>
          <a:srcRect t="31250" r="2969"/>
          <a:stretch>
            <a:fillRect/>
          </a:stretch>
        </p:blipFill>
        <p:spPr>
          <a:xfrm>
            <a:off x="6000760" y="2000240"/>
            <a:ext cx="2947700" cy="4714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photo_2025-04-17_11-12-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286124"/>
            <a:ext cx="5862168" cy="2596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6286512" y="0"/>
            <a:ext cx="2857488" cy="100010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algn="ctr">
              <a:lnSpc>
                <a:spcPct val="70000"/>
              </a:lnSpc>
              <a:buClr>
                <a:schemeClr val="accent1"/>
              </a:buClr>
              <a:buSzPct val="76000"/>
              <a:buFont typeface="Wingdings 3"/>
              <a:buNone/>
            </a:pPr>
            <a:r>
              <a:rPr lang="ru-RU" sz="2000" b="1" i="1" dirty="0" smtClean="0">
                <a:latin typeface="Bookman Old Style" panose="02050604050505020204" pitchFamily="18" charset="0"/>
              </a:rPr>
              <a:t>Приятного аппетита!</a:t>
            </a:r>
            <a:endParaRPr lang="ru-RU" sz="2000" b="1" i="1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0375" y="1181270"/>
            <a:ext cx="8302626" cy="55263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algn="ctr">
              <a:lnSpc>
                <a:spcPct val="70000"/>
              </a:lnSpc>
              <a:buClr>
                <a:schemeClr val="accent1"/>
              </a:buClr>
              <a:buSzPct val="76000"/>
              <a:buFont typeface="Wingdings 3"/>
              <a:buNone/>
            </a:pP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12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ctr"/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Содержимое 10" descr="photo_2025-04-17_11-14-2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785926"/>
            <a:ext cx="8439501" cy="40955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7338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Муниципальное бюджетное общеобразовательное учреждение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«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Ромашкинская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средняя общеобразовательная школа»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61773" y="1524000"/>
            <a:ext cx="8302625" cy="3200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Book Antiqua" panose="02040602050305030304" pitchFamily="18" charset="0"/>
              </a:rPr>
              <a:t>Всем нашим школьникам </a:t>
            </a:r>
            <a:r>
              <a:rPr lang="ru-RU" sz="2000" dirty="0" smtClean="0">
                <a:latin typeface="Book Antiqua" panose="02040602050305030304" pitchFamily="18" charset="0"/>
              </a:rPr>
              <a:t>полюбились отварные макароны с курицей </a:t>
            </a:r>
            <a:r>
              <a:rPr lang="ru-RU" sz="2000" dirty="0" smtClean="0">
                <a:latin typeface="Book Antiqua" panose="02040602050305030304" pitchFamily="18" charset="0"/>
              </a:rPr>
              <a:t>и </a:t>
            </a:r>
            <a:r>
              <a:rPr lang="ru-RU" sz="2000" dirty="0" smtClean="0">
                <a:latin typeface="Book Antiqua" panose="02040602050305030304" pitchFamily="18" charset="0"/>
              </a:rPr>
              <a:t>тушенной </a:t>
            </a:r>
            <a:r>
              <a:rPr lang="ru-RU" sz="2000" dirty="0" smtClean="0">
                <a:latin typeface="Book Antiqua" panose="02040602050305030304" pitchFamily="18" charset="0"/>
              </a:rPr>
              <a:t>морковью.</a:t>
            </a:r>
            <a:endParaRPr lang="ru-RU" sz="2000" dirty="0" smtClean="0"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Book Antiqua" panose="02040602050305030304" pitchFamily="18" charset="0"/>
              </a:rPr>
              <a:t>Сегодня мы хотим рассказать Вам технологию приготовления горячего </a:t>
            </a:r>
            <a:r>
              <a:rPr lang="ru-RU" sz="2000" dirty="0" smtClean="0">
                <a:latin typeface="Book Antiqua" panose="02040602050305030304" pitchFamily="18" charset="0"/>
              </a:rPr>
              <a:t>завтрака.</a:t>
            </a:r>
            <a:endParaRPr lang="ru-RU" sz="2000" dirty="0" smtClean="0"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Book Antiqua" panose="02040602050305030304" pitchFamily="18" charset="0"/>
              </a:rPr>
              <a:t>Надо отметить, что подготовка сырья к производству блюда производится в соответствии со «Сборником рецептур блюд и кулинарных изделий  для предприятий общественного питания при общеобразовательных школах 2004г.» на основании технико-технологической карты №65.</a:t>
            </a:r>
            <a:endParaRPr lang="ru-RU" sz="2000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49461"/>
            <a:ext cx="4191001" cy="419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60375" y="1323116"/>
            <a:ext cx="8226426" cy="4114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Макароны отварные</a:t>
            </a:r>
          </a:p>
          <a:p>
            <a:r>
              <a:rPr lang="ru-RU" sz="2000" b="1" dirty="0" smtClean="0"/>
              <a:t>Технологическая карта кулинарного изделия (блюда): 54-1г</a:t>
            </a:r>
          </a:p>
          <a:p>
            <a:r>
              <a:rPr lang="ru-RU" sz="2000" b="1" dirty="0" smtClean="0"/>
              <a:t>Наименование </a:t>
            </a:r>
            <a:r>
              <a:rPr lang="ru-RU" sz="2000" b="1" dirty="0" err="1" smtClean="0"/>
              <a:t>изделия:Макароны</a:t>
            </a:r>
            <a:r>
              <a:rPr lang="ru-RU" sz="2000" b="1" dirty="0" smtClean="0"/>
              <a:t> отварные</a:t>
            </a:r>
          </a:p>
          <a:p>
            <a:r>
              <a:rPr lang="ru-RU" sz="2000" b="1" dirty="0" smtClean="0"/>
              <a:t>Номер рецептуры:54-1г.</a:t>
            </a:r>
          </a:p>
          <a:p>
            <a:r>
              <a:rPr lang="ru-RU" sz="2000" b="1" dirty="0" smtClean="0"/>
              <a:t>Наименование сборника рецептур, год выпуска, </a:t>
            </a:r>
            <a:r>
              <a:rPr lang="ru-RU" sz="2000" b="1" dirty="0" err="1" smtClean="0"/>
              <a:t>автор:Пособие</a:t>
            </a:r>
            <a:r>
              <a:rPr lang="ru-RU" sz="2000" b="1" dirty="0" smtClean="0"/>
              <a:t>. Сборник рецептур блюд и типовых</a:t>
            </a:r>
          </a:p>
          <a:p>
            <a:r>
              <a:rPr lang="ru-RU" sz="2000" dirty="0" smtClean="0"/>
              <a:t>меню для организации питания обучающихся 1-4-х классов общеобразовательных организаций / Москва,</a:t>
            </a:r>
          </a:p>
          <a:p>
            <a:r>
              <a:rPr lang="ru-RU" sz="2000" dirty="0" smtClean="0"/>
              <a:t>2022 г., 2022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Муниципальное бюджетное общеобразовательное учреждение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«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Ромашкинская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средняя общеобразовательная школа»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еню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48445" y="1500174"/>
            <a:ext cx="9192445" cy="407196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500034" y="857232"/>
            <a:ext cx="3995766" cy="5299728"/>
          </a:xfrm>
        </p:spPr>
        <p:txBody>
          <a:bodyPr>
            <a:normAutofit fontScale="70000" lnSpcReduction="20000"/>
          </a:bodyPr>
          <a:lstStyle/>
          <a:p>
            <a:r>
              <a:rPr lang="ru-RU" sz="2000" b="1" dirty="0" smtClean="0"/>
              <a:t>Технология </a:t>
            </a:r>
            <a:r>
              <a:rPr lang="ru-RU" sz="2000" b="1" dirty="0" smtClean="0"/>
              <a:t>приготовления: Макаронные изделия варят в большом количестве кипящей подсоленной</a:t>
            </a:r>
          </a:p>
          <a:p>
            <a:r>
              <a:rPr lang="ru-RU" sz="2000" dirty="0" smtClean="0"/>
              <a:t>воды 25-30 минут (лапшу - 20-25 минут, вермишель - 10-12 минут); проверяют на готовность - на разрезе</a:t>
            </a:r>
          </a:p>
          <a:p>
            <a:r>
              <a:rPr lang="ru-RU" sz="2000" dirty="0" smtClean="0"/>
              <a:t>не должно быть прослоек </a:t>
            </a:r>
            <a:r>
              <a:rPr lang="ru-RU" sz="2000" dirty="0" err="1" smtClean="0"/>
              <a:t>непроваренной</a:t>
            </a:r>
            <a:r>
              <a:rPr lang="ru-RU" sz="2000" dirty="0" smtClean="0"/>
              <a:t> муки. Готовые макаронные изделия откидывают, дают стечь</a:t>
            </a:r>
          </a:p>
          <a:p>
            <a:r>
              <a:rPr lang="ru-RU" sz="2000" dirty="0" smtClean="0"/>
              <a:t>отвару, выкладывают на противень слоем 3-4 см, заправляют растопленным сливочным маслом и</a:t>
            </a:r>
          </a:p>
          <a:p>
            <a:r>
              <a:rPr lang="ru-RU" sz="2000" dirty="0" smtClean="0"/>
              <a:t>прогревают в жарочном шкафу при температуре 140-160 градусов Цельсия 5 минут, блюдо готово к</a:t>
            </a:r>
          </a:p>
          <a:p>
            <a:r>
              <a:rPr lang="ru-RU" sz="2000" dirty="0" smtClean="0"/>
              <a:t>раздаче. Температура подачи: не менее 65 градусов С.</a:t>
            </a:r>
          </a:p>
          <a:p>
            <a:r>
              <a:rPr lang="ru-RU" sz="2000" b="1" dirty="0" smtClean="0"/>
              <a:t>Характеристика блюда на выходе:</a:t>
            </a:r>
          </a:p>
          <a:p>
            <a:r>
              <a:rPr lang="ru-RU" sz="2000" dirty="0" smtClean="0"/>
              <a:t>Внешний вид - макаронные изделия должны сохранить форму, увеличиться в объеме в 2-3 раза, хорошо</a:t>
            </a:r>
          </a:p>
          <a:p>
            <a:r>
              <a:rPr lang="ru-RU" sz="2000" dirty="0" smtClean="0"/>
              <a:t>отделяться друг от друга; цвет, вкус и запах - присущий макаронным изделиям со вкусом сливочного</a:t>
            </a:r>
          </a:p>
          <a:p>
            <a:r>
              <a:rPr lang="ru-RU" sz="2000" dirty="0" smtClean="0"/>
              <a:t>масла.</a:t>
            </a:r>
            <a:endParaRPr lang="ru-RU" sz="2000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/>
              <a:t>Способ обработки</a:t>
            </a:r>
            <a:r>
              <a:rPr lang="ru-RU" sz="1600" b="1" dirty="0" smtClean="0"/>
              <a:t>: Варка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Рисунок 8" descr="photo_2025-04-17_10-34-53.jpg"/>
          <p:cNvPicPr>
            <a:picLocks noChangeAspect="1"/>
          </p:cNvPicPr>
          <p:nvPr/>
        </p:nvPicPr>
        <p:blipFill>
          <a:blip r:embed="rId2"/>
          <a:srcRect l="12138" r="13597"/>
          <a:stretch>
            <a:fillRect/>
          </a:stretch>
        </p:blipFill>
        <p:spPr>
          <a:xfrm>
            <a:off x="4572000" y="3286124"/>
            <a:ext cx="419183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Содержимое 8" descr="photo_2025-04-17_10-32-30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 l="23279" t="3807" r="18197" b="-20675"/>
          <a:stretch>
            <a:fillRect/>
          </a:stretch>
        </p:blipFill>
        <p:spPr>
          <a:xfrm>
            <a:off x="1142976" y="1428736"/>
            <a:ext cx="5572164" cy="4928978"/>
          </a:xfrm>
        </p:spPr>
      </p:pic>
      <p:sp>
        <p:nvSpPr>
          <p:cNvPr id="10" name="Содержимое 9"/>
          <p:cNvSpPr>
            <a:spLocks noGrp="1"/>
          </p:cNvSpPr>
          <p:nvPr>
            <p:ph sz="quarter" idx="4294967295"/>
          </p:nvPr>
        </p:nvSpPr>
        <p:spPr>
          <a:xfrm>
            <a:off x="4757167" y="1287463"/>
            <a:ext cx="3902691" cy="751643"/>
          </a:xfrm>
        </p:spPr>
        <p:txBody>
          <a:bodyPr vert="horz">
            <a:normAutofit/>
          </a:bodyPr>
          <a:lstStyle/>
          <a:p>
            <a:pPr indent="0" algn="ctr">
              <a:lnSpc>
                <a:spcPct val="70000"/>
              </a:lnSpc>
              <a:spcBef>
                <a:spcPts val="0"/>
              </a:spcBef>
              <a:buNone/>
            </a:pP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12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Курица тушеная с морковью</a:t>
            </a:r>
            <a:br>
              <a:rPr lang="ru-RU" sz="1600" dirty="0" smtClean="0"/>
            </a:br>
            <a:r>
              <a:rPr lang="ru-RU" sz="1600" b="1" dirty="0" smtClean="0"/>
              <a:t>Технологическая карта кулинарного изделия (блюда): 54-25м</a:t>
            </a:r>
            <a:br>
              <a:rPr lang="ru-RU" sz="1600" b="1" dirty="0" smtClean="0"/>
            </a:br>
            <a:r>
              <a:rPr lang="ru-RU" sz="1600" b="1" dirty="0" smtClean="0"/>
              <a:t>Наименование </a:t>
            </a:r>
            <a:r>
              <a:rPr lang="ru-RU" sz="1600" b="1" dirty="0" err="1" smtClean="0"/>
              <a:t>изделия:Курица</a:t>
            </a:r>
            <a:r>
              <a:rPr lang="ru-RU" sz="1600" b="1" dirty="0" smtClean="0"/>
              <a:t> тушеная с морковью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643446"/>
            <a:ext cx="2214554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614998" cy="413862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Arial Black" pitchFamily="34" charset="0"/>
              </a:rPr>
              <a:t>		</a:t>
            </a:r>
            <a:endParaRPr lang="ru-RU" dirty="0" smtClean="0"/>
          </a:p>
          <a:p>
            <a:r>
              <a:rPr lang="ru-RU" sz="3700" b="1" dirty="0" smtClean="0"/>
              <a:t>Технология </a:t>
            </a:r>
            <a:r>
              <a:rPr lang="ru-RU" sz="3700" b="1" dirty="0" smtClean="0"/>
              <a:t>приготовления: Мясо птицы размораживают в дефростере или в мясном цехе </a:t>
            </a:r>
            <a:r>
              <a:rPr lang="ru-RU" sz="3700" b="1" dirty="0" smtClean="0"/>
              <a:t>на </a:t>
            </a:r>
            <a:r>
              <a:rPr lang="ru-RU" sz="3700" dirty="0" smtClean="0"/>
              <a:t>производственных </a:t>
            </a:r>
            <a:r>
              <a:rPr lang="ru-RU" sz="3700" dirty="0" smtClean="0"/>
              <a:t>столах, нарезают порционными кусками, панируют в муке, кладут на </a:t>
            </a:r>
            <a:r>
              <a:rPr lang="ru-RU" sz="3700" dirty="0" smtClean="0"/>
              <a:t>предварительно смазанный </a:t>
            </a:r>
            <a:r>
              <a:rPr lang="ru-RU" sz="3700" dirty="0" smtClean="0"/>
              <a:t>противень и запекают. Подготовленные овощи нарезают соломкой и припускают. </a:t>
            </a:r>
            <a:r>
              <a:rPr lang="ru-RU" sz="3700" dirty="0" smtClean="0"/>
              <a:t>Порционные куски </a:t>
            </a:r>
            <a:r>
              <a:rPr lang="ru-RU" sz="3700" dirty="0" smtClean="0"/>
              <a:t>запеченной курицы кладут в сотейник, добавляют подготовленные овощи, немного </a:t>
            </a:r>
            <a:r>
              <a:rPr lang="ru-RU" sz="3700" dirty="0" smtClean="0"/>
              <a:t>воды, закрывают </a:t>
            </a:r>
            <a:r>
              <a:rPr lang="ru-RU" sz="3700" dirty="0" smtClean="0"/>
              <a:t>крышкой и тушат до полуготовности, затем заливают подготовленным соусом сметанным </a:t>
            </a:r>
            <a:r>
              <a:rPr lang="ru-RU" sz="3700" dirty="0" smtClean="0"/>
              <a:t>и доводят </a:t>
            </a:r>
            <a:r>
              <a:rPr lang="ru-RU" sz="3700" dirty="0" smtClean="0"/>
              <a:t>до готовности. </a:t>
            </a:r>
            <a:endParaRPr lang="ru-RU" sz="37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33400" y="1219200"/>
            <a:ext cx="3792830" cy="4937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</a:pPr>
            <a:endParaRPr lang="ru-RU" sz="2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/>
              <a:t>Способ обработки</a:t>
            </a:r>
            <a:r>
              <a:rPr lang="ru-RU" sz="1600" b="1" dirty="0" smtClean="0"/>
              <a:t>: Тушение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Рисунок 8" descr="курица.jpg"/>
          <p:cNvPicPr>
            <a:picLocks noChangeAspect="1"/>
          </p:cNvPicPr>
          <p:nvPr/>
        </p:nvPicPr>
        <p:blipFill>
          <a:blip r:embed="rId3"/>
          <a:srcRect t="15625" r="3586" b="16667"/>
          <a:stretch>
            <a:fillRect/>
          </a:stretch>
        </p:blipFill>
        <p:spPr>
          <a:xfrm>
            <a:off x="6072198" y="285728"/>
            <a:ext cx="2928958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857224" y="2000240"/>
            <a:ext cx="6500858" cy="417196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 Black" pitchFamily="34" charset="0"/>
              </a:rPr>
              <a:t>		</a:t>
            </a: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4294967295"/>
          </p:nvPr>
        </p:nvSpPr>
        <p:spPr>
          <a:xfrm>
            <a:off x="460375" y="1384284"/>
            <a:ext cx="4897443" cy="4687922"/>
          </a:xfrm>
        </p:spPr>
        <p:txBody>
          <a:bodyPr vert="horz"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приготовления: Для приготовления молочного соуса – муку со сливочным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маслом подсушивают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добавляют горячее молоко и варят при слабом кипении 7-10 минут,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помешивая, процеживают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заправляют солью и еще раз доводят до кипения Температура подачи: не менее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75 градусов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С.</a:t>
            </a:r>
          </a:p>
          <a:p>
            <a:pPr indent="0">
              <a:lnSpc>
                <a:spcPct val="70000"/>
              </a:lnSpc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Просеянную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муку подсушивают в жарочном шкафу при температуре 120 градусов С, не допуская изменения ее цвета, охлаждают до 70 градусов С, растирают со сливочным маслом, вливают четвертую часть горячей воды и вымешивают до образования однородной массы. Затем заливают оставшейся водой и варят до готовности. В конце варки добавляют соль. Горячий процеженный соус соединяют со сметаной, доведенной до кипения, и варят 3-5 мин. Температура подачи: не менее 65 градусов 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Технология приготовление соуса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Рисунок 8" descr="соу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1428735"/>
            <a:ext cx="2071702" cy="4676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top-fon.com/uploads/posts/2023-01/1674718823_top-fon-com-p-fon-belii-dlya-prezentatsii-chistii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4495800" cy="53340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 Black" pitchFamily="34" charset="0"/>
              </a:rPr>
              <a:t>		</a:t>
            </a: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0375" y="1287463"/>
            <a:ext cx="4264025" cy="48862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  <a:endParaRPr lang="ru-RU" sz="2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Приятного аппетита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482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Рисунок 11" descr="photo_2025-04-17_10-22-35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5860"/>
            <a:ext cx="661211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меню.jpg"/>
          <p:cNvPicPr>
            <a:picLocks noChangeAspect="1"/>
          </p:cNvPicPr>
          <p:nvPr/>
        </p:nvPicPr>
        <p:blipFill>
          <a:blip r:embed="rId4"/>
          <a:srcRect l="4704" t="8333" b="7291"/>
          <a:stretch>
            <a:fillRect/>
          </a:stretch>
        </p:blipFill>
        <p:spPr>
          <a:xfrm>
            <a:off x="6000760" y="500042"/>
            <a:ext cx="2895004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429</TotalTime>
  <Words>400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Муниципальное бюджетное общеобразовательное учреждение «Ромашкинская средняя общеобразовательная школа»</vt:lpstr>
      <vt:lpstr>Муниципальное бюджетное общеобразовательное учреждение «Ромашкинская средняя общеобразовательная школа»</vt:lpstr>
      <vt:lpstr>Муниципальное бюджетное общеобразовательное учреждение «Ромашкинская средняя общеобразовательная школа»</vt:lpstr>
      <vt:lpstr>Слайд 4</vt:lpstr>
      <vt:lpstr>Способ обработки: Варка </vt:lpstr>
      <vt:lpstr>Курица тушеная с морковью Технологическая карта кулинарного изделия (блюда): 54-25м Наименование изделия:Курица тушеная с морковью</vt:lpstr>
      <vt:lpstr>Способ обработки: Тушение </vt:lpstr>
      <vt:lpstr>Технология приготовление соуса</vt:lpstr>
      <vt:lpstr>Приятного аппетита</vt:lpstr>
      <vt:lpstr>Приятного аппетита!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44</cp:revision>
  <dcterms:created xsi:type="dcterms:W3CDTF">2023-04-14T11:57:07Z</dcterms:created>
  <dcterms:modified xsi:type="dcterms:W3CDTF">2025-04-17T06:17:16Z</dcterms:modified>
</cp:coreProperties>
</file>